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76" r:id="rId3"/>
    <p:sldId id="277" r:id="rId4"/>
    <p:sldId id="278" r:id="rId5"/>
    <p:sldId id="259" r:id="rId6"/>
    <p:sldId id="261" r:id="rId7"/>
    <p:sldId id="274" r:id="rId8"/>
    <p:sldId id="25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28"/>
  </p:normalViewPr>
  <p:slideViewPr>
    <p:cSldViewPr snapToGrid="0" snapToObjects="1">
      <p:cViewPr varScale="1">
        <p:scale>
          <a:sx n="115" d="100"/>
          <a:sy n="115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FFBD0B-7789-6047-AA9A-0B1C6825C63A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1642B7-5509-7047-9DD3-EA89D5CE05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5579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6A295-0B03-5948-B3F5-E8CA72CC1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63BD9A-133E-2245-BA0D-AE94687D09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8882F8-2F70-2148-9ED7-426AB0739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6D3C4B-668C-9346-9C0E-FBB61A83E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1DEFA1-AC3F-2344-8C12-E6776EAFC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7210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A3F602-B4CD-4C41-A957-3B40B1AF6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9BF8E9B-AE83-AA4B-A92C-27698515D9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C97B1-778D-4A44-AA04-D70D39137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006DA0-0EFD-EF40-A101-66F00C82C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89D08D-2B8F-8E45-8FC4-322F90CC5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00645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265EB8-A55B-0A4F-B7B0-60A72C663A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DA6FA8-B761-F448-984D-E15392453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663E14-23E4-964A-8055-1DB390521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81B7B7-1B5E-6C4B-91E1-809138785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C52C1D-A5A8-DB46-AB88-6C7F05F5C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3105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96AC34-032E-834E-BD73-F84B375DF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0A2F97-3BA3-334E-8D71-D27820C4B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2CA74A-3902-2648-AD14-B71FB44EE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8CB337-272C-5A4A-9D55-BD3BDAE29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75CF92-B673-254C-81D1-A5CB89640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19318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DCE9B4-DF4B-814E-B923-FF88C28B6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9DFB24-1CD1-BF4B-8645-236D4A33D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F113B1-A016-3946-9C40-95FC70A33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BEA8D3-383D-1B4B-99BB-A92CACD77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64987-61B3-BC43-B8C6-C473CC5C1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3517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FCF1C6-8165-6C4C-A83D-F0C3580AF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C2F3F1-F8EA-DC46-8480-EFA83406F6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38C58F-C105-BA4B-B090-E1796D8E52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64C223-577A-E24F-BE03-21392861E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692C6B-CAEB-1341-AC66-0F5FA3231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5EBD2B-CDDA-6B4F-BF4E-0976C741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015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13131-B9F0-5048-B416-CD5E6673F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3E9C0F-A00B-1440-9ED1-B7AC226FB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81E6FB-2997-DA4A-B7E3-294F10930F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C143EC5-6601-9A4D-B249-A3E69DF4B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81286F-4BB1-3C4F-BB08-1C5B10EC4D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5E8B324-0074-E944-B153-1B70BE425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338106D-90BF-8E4B-AA67-1930A4B2C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F01D8F3-19B6-4448-BD57-934849F3A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8842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ACA959-FE03-BE45-A31A-FE79C5E39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F5EC20-7CD8-384B-A5C9-5B8A93D59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550F5A2-9EE4-BD48-962D-A338946A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961789-A2F8-5743-B022-51413FFCB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8985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87465D-7305-D744-9EB5-97CDD0416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767FAF-9234-0A47-B031-0BE1E42FD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FB0876-FB07-AA47-BB38-7C88DB544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980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53906B-9033-B647-9F58-03D7B440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A764A1-5DB3-884A-84D6-7E1FB4BC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35640E-4639-B343-A863-F9DFEAB7C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DB50BD-56EA-6143-8FE1-1A5FA773B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935C5D-55DC-ED48-9DFC-7D4265B88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677FE5-DB45-0143-B921-E6DE7C872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6456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284FF-52DB-3F48-9D5F-552257CEB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D286950-58E9-454D-AD01-9CE5374753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FC456B-6A15-5746-A74B-C211EE65B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041E02-35B7-BD4C-9FF2-B8157DAAD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40F240-A1C7-FE4E-B072-3A70FEA02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B3FBD-095B-DC49-8BD6-D9E93B153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71722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5D671F-090A-C548-969D-87038525B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1E3118-37D4-AA4E-A8C2-3215B8CE0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0E61FB-EDAE-754B-8365-231A72F79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3E119-14FB-5847-88EF-CE84AFB261C0}" type="datetimeFigureOut">
              <a:rPr kumimoji="1" lang="ko-KR" altLang="en-US" smtClean="0"/>
              <a:t>2021. 7. 30.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3F0B0E-EA95-A148-A09E-F354652ED9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FF3787-3B96-7148-9B22-8B2D0FC40E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4D234-DC72-0340-8875-A9EE5C5107A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52310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15A47-8A4B-FC47-9653-5F07CBE60C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Minicycle.en</a:t>
            </a:r>
            <a:endParaRPr kumimoji="1" lang="ko-KR" altLang="en-US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9996FF-4BCA-AD46-B053-0B75B6619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20210730</a:t>
            </a:r>
            <a:endParaRPr kumimoji="1"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5498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E9DF3F-3E2C-FB44-A428-6F432C35F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Self</a:t>
            </a:r>
            <a:endParaRPr kumimoji="1" lang="ko-KR" altLang="en-US" b="1" u="sng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C4FC28B-6F89-FD46-B335-D15CD44EE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400" y="2000250"/>
            <a:ext cx="5562600" cy="28575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88F8AA5-9E70-8B47-BE5E-8E1CD82111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53922" y="2011401"/>
            <a:ext cx="31496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11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FA48D-4398-7D46-A0EE-1C55CC534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Tenders</a:t>
            </a:r>
            <a:endParaRPr kumimoji="1" lang="ko-KR" altLang="en-US" b="1" u="sng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0A4C348-E2EF-214F-895A-73E7A0BF4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956"/>
          <a:stretch/>
        </p:blipFill>
        <p:spPr>
          <a:xfrm>
            <a:off x="6034479" y="-24666"/>
            <a:ext cx="6167623" cy="1173242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80FC54CC-0477-994F-872B-6E0E67A7F62B}"/>
              </a:ext>
            </a:extLst>
          </p:cNvPr>
          <p:cNvGrpSpPr/>
          <p:nvPr/>
        </p:nvGrpSpPr>
        <p:grpSpPr>
          <a:xfrm>
            <a:off x="299561" y="1764449"/>
            <a:ext cx="4908581" cy="3647974"/>
            <a:chOff x="838200" y="1690688"/>
            <a:chExt cx="4908581" cy="3647974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8A9AAF37-6403-4B4D-A735-8817E8A8692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171" r="84713" b="74427"/>
            <a:stretch/>
          </p:blipFill>
          <p:spPr bwMode="auto">
            <a:xfrm>
              <a:off x="838200" y="1690688"/>
              <a:ext cx="988169" cy="850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B43A88-8F34-D942-8232-A153455F87E7}"/>
                </a:ext>
              </a:extLst>
            </p:cNvPr>
            <p:cNvSpPr txBox="1"/>
            <p:nvPr/>
          </p:nvSpPr>
          <p:spPr>
            <a:xfrm>
              <a:off x="970646" y="2541165"/>
              <a:ext cx="5453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user</a:t>
              </a:r>
              <a:endParaRPr kumimoji="1"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8EE22D21-877F-4C43-A018-208C38141E05}"/>
                </a:ext>
              </a:extLst>
            </p:cNvPr>
            <p:cNvCxnSpPr/>
            <p:nvPr/>
          </p:nvCxnSpPr>
          <p:spPr>
            <a:xfrm flipV="1">
              <a:off x="1826369" y="2115926"/>
              <a:ext cx="2418574" cy="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대체 처리 8">
              <a:extLst>
                <a:ext uri="{FF2B5EF4-FFF2-40B4-BE49-F238E27FC236}">
                  <a16:creationId xmlns:a16="http://schemas.microsoft.com/office/drawing/2014/main" id="{AACBD83A-6DD3-2740-B18A-6EDF3E4DFF50}"/>
                </a:ext>
              </a:extLst>
            </p:cNvPr>
            <p:cNvSpPr/>
            <p:nvPr/>
          </p:nvSpPr>
          <p:spPr>
            <a:xfrm>
              <a:off x="2282948" y="1876175"/>
              <a:ext cx="1505415" cy="479502"/>
            </a:xfrm>
            <a:prstGeom prst="flowChartAlternateProcess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keyword</a:t>
              </a:r>
              <a:endParaRPr kumimoji="1" lang="ko-KR" altLang="en-US" sz="1400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0" name="대체 처리 9">
              <a:extLst>
                <a:ext uri="{FF2B5EF4-FFF2-40B4-BE49-F238E27FC236}">
                  <a16:creationId xmlns:a16="http://schemas.microsoft.com/office/drawing/2014/main" id="{F01047BE-47CE-7741-903D-825BCD36E9FE}"/>
                </a:ext>
              </a:extLst>
            </p:cNvPr>
            <p:cNvSpPr/>
            <p:nvPr/>
          </p:nvSpPr>
          <p:spPr>
            <a:xfrm>
              <a:off x="4241366" y="1876175"/>
              <a:ext cx="1505415" cy="479502"/>
            </a:xfrm>
            <a:prstGeom prst="flowChartAlternateProcess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scraping</a:t>
              </a:r>
              <a:endParaRPr kumimoji="1" lang="ko-KR" altLang="en-US" sz="1400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1" name="대체 처리 10">
              <a:extLst>
                <a:ext uri="{FF2B5EF4-FFF2-40B4-BE49-F238E27FC236}">
                  <a16:creationId xmlns:a16="http://schemas.microsoft.com/office/drawing/2014/main" id="{044AC2E3-393C-CC46-B6EE-58F08F71CE70}"/>
                </a:ext>
              </a:extLst>
            </p:cNvPr>
            <p:cNvSpPr/>
            <p:nvPr/>
          </p:nvSpPr>
          <p:spPr>
            <a:xfrm>
              <a:off x="4241366" y="3323064"/>
              <a:ext cx="1505415" cy="479502"/>
            </a:xfrm>
            <a:prstGeom prst="flowChartAlternateProcess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parsing</a:t>
              </a:r>
              <a:endParaRPr kumimoji="1" lang="ko-KR" altLang="en-US" sz="1400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2" name="대체 처리 11">
              <a:extLst>
                <a:ext uri="{FF2B5EF4-FFF2-40B4-BE49-F238E27FC236}">
                  <a16:creationId xmlns:a16="http://schemas.microsoft.com/office/drawing/2014/main" id="{BC55257B-67AD-F14B-BF59-BA0A953E83E5}"/>
                </a:ext>
              </a:extLst>
            </p:cNvPr>
            <p:cNvSpPr/>
            <p:nvPr/>
          </p:nvSpPr>
          <p:spPr>
            <a:xfrm>
              <a:off x="4241365" y="4859160"/>
              <a:ext cx="1505415" cy="479502"/>
            </a:xfrm>
            <a:prstGeom prst="flowChartAlternateProcess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storing</a:t>
              </a:r>
              <a:endParaRPr kumimoji="1" lang="ko-KR" altLang="en-US" sz="1400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89C3604B-2B06-2D4C-AD79-A6DDF746BF9F}"/>
                </a:ext>
              </a:extLst>
            </p:cNvPr>
            <p:cNvCxnSpPr>
              <a:stCxn id="10" idx="2"/>
              <a:endCxn id="11" idx="0"/>
            </p:cNvCxnSpPr>
            <p:nvPr/>
          </p:nvCxnSpPr>
          <p:spPr>
            <a:xfrm>
              <a:off x="4994074" y="2355677"/>
              <a:ext cx="0" cy="96738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212AD5BB-5524-084B-99A9-76289A26F7BF}"/>
                </a:ext>
              </a:extLst>
            </p:cNvPr>
            <p:cNvCxnSpPr>
              <a:stCxn id="11" idx="2"/>
              <a:endCxn id="12" idx="0"/>
            </p:cNvCxnSpPr>
            <p:nvPr/>
          </p:nvCxnSpPr>
          <p:spPr>
            <a:xfrm flipH="1">
              <a:off x="4994073" y="3802566"/>
              <a:ext cx="1" cy="105659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B2E20387-1B4C-2B4B-87E4-B9DD333B98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3859" y="1408227"/>
            <a:ext cx="4268862" cy="350383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338FEEA-7CEC-9442-B357-C9FF1B9555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5510" y="5487594"/>
            <a:ext cx="6476592" cy="110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451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8F01F68-7E18-CA4C-90E8-145A44669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64" y="1547388"/>
            <a:ext cx="5430458" cy="3303394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78B93E45-04B6-A54C-A889-12E15847C14D}"/>
              </a:ext>
            </a:extLst>
          </p:cNvPr>
          <p:cNvGrpSpPr/>
          <p:nvPr/>
        </p:nvGrpSpPr>
        <p:grpSpPr>
          <a:xfrm>
            <a:off x="6473377" y="1696175"/>
            <a:ext cx="5473358" cy="3465650"/>
            <a:chOff x="6718642" y="1696174"/>
            <a:chExt cx="5473358" cy="346565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DFB413B-E1B6-1F42-BCF3-E5CBCB1862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393"/>
            <a:stretch/>
          </p:blipFill>
          <p:spPr>
            <a:xfrm>
              <a:off x="9333571" y="1696175"/>
              <a:ext cx="2858429" cy="3465649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7B06921B-EECA-B44F-907B-F1BE24C4AC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60108"/>
            <a:stretch/>
          </p:blipFill>
          <p:spPr>
            <a:xfrm>
              <a:off x="6718642" y="1696174"/>
              <a:ext cx="2614929" cy="3465649"/>
            </a:xfrm>
            <a:prstGeom prst="rect">
              <a:avLst/>
            </a:prstGeom>
          </p:spPr>
        </p:pic>
      </p:grp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04B7AA5F-CEF1-2044-9A88-7228971A44EA}"/>
              </a:ext>
            </a:extLst>
          </p:cNvPr>
          <p:cNvCxnSpPr/>
          <p:nvPr/>
        </p:nvCxnSpPr>
        <p:spPr>
          <a:xfrm>
            <a:off x="6084849" y="669072"/>
            <a:ext cx="0" cy="462775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5443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E9DF3F-3E2C-FB44-A428-6F432C35F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Architecture</a:t>
            </a:r>
            <a:endParaRPr kumimoji="1" lang="ko-KR" altLang="en-US" b="1" u="sng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4A7909E-FACB-3A4F-AFB8-DBD008BDCD67}"/>
              </a:ext>
            </a:extLst>
          </p:cNvPr>
          <p:cNvGrpSpPr/>
          <p:nvPr/>
        </p:nvGrpSpPr>
        <p:grpSpPr>
          <a:xfrm>
            <a:off x="1048159" y="1484826"/>
            <a:ext cx="10095681" cy="4880345"/>
            <a:chOff x="924620" y="1508577"/>
            <a:chExt cx="10095681" cy="488034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A26FB7A-F2AB-D54C-ABC6-41DA7661DD3A}"/>
                </a:ext>
              </a:extLst>
            </p:cNvPr>
            <p:cNvSpPr txBox="1"/>
            <p:nvPr/>
          </p:nvSpPr>
          <p:spPr>
            <a:xfrm>
              <a:off x="1567542" y="1508577"/>
              <a:ext cx="16669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b="1" dirty="0" err="1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SimpleWorker</a:t>
              </a:r>
              <a:endPara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0FF72C1B-738B-4345-ADAF-89744311A420}"/>
                </a:ext>
              </a:extLst>
            </p:cNvPr>
            <p:cNvSpPr/>
            <p:nvPr/>
          </p:nvSpPr>
          <p:spPr>
            <a:xfrm>
              <a:off x="1526595" y="3018516"/>
              <a:ext cx="2056411" cy="809501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Scraper</a:t>
              </a:r>
              <a:endPara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9" name="모서리가 둥근 직사각형 18">
              <a:extLst>
                <a:ext uri="{FF2B5EF4-FFF2-40B4-BE49-F238E27FC236}">
                  <a16:creationId xmlns:a16="http://schemas.microsoft.com/office/drawing/2014/main" id="{A6E6433B-0CF6-964F-8CD9-237C6A91A4E3}"/>
                </a:ext>
              </a:extLst>
            </p:cNvPr>
            <p:cNvSpPr/>
            <p:nvPr/>
          </p:nvSpPr>
          <p:spPr>
            <a:xfrm>
              <a:off x="1567543" y="4939142"/>
              <a:ext cx="2056411" cy="809501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Loader</a:t>
              </a:r>
              <a:endPara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cxnSp>
          <p:nvCxnSpPr>
            <p:cNvPr id="26" name="꺾인 연결선[E] 25">
              <a:extLst>
                <a:ext uri="{FF2B5EF4-FFF2-40B4-BE49-F238E27FC236}">
                  <a16:creationId xmlns:a16="http://schemas.microsoft.com/office/drawing/2014/main" id="{CDE11FD6-F417-E941-82F6-5327C71793E4}"/>
                </a:ext>
              </a:extLst>
            </p:cNvPr>
            <p:cNvCxnSpPr>
              <a:cxnSpLocks/>
              <a:stCxn id="18" idx="3"/>
              <a:endCxn id="23" idx="1"/>
            </p:cNvCxnSpPr>
            <p:nvPr/>
          </p:nvCxnSpPr>
          <p:spPr>
            <a:xfrm>
              <a:off x="3583006" y="3423267"/>
              <a:ext cx="2604038" cy="833726"/>
            </a:xfrm>
            <a:prstGeom prst="bentConnector3">
              <a:avLst>
                <a:gd name="adj1" fmla="val 25218"/>
              </a:avLst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꺾인 연결선[E] 26">
              <a:extLst>
                <a:ext uri="{FF2B5EF4-FFF2-40B4-BE49-F238E27FC236}">
                  <a16:creationId xmlns:a16="http://schemas.microsoft.com/office/drawing/2014/main" id="{E58EE0EF-5C37-E245-9893-F3A0B7DD07E3}"/>
                </a:ext>
              </a:extLst>
            </p:cNvPr>
            <p:cNvCxnSpPr>
              <a:cxnSpLocks/>
              <a:stCxn id="19" idx="3"/>
              <a:endCxn id="23" idx="1"/>
            </p:cNvCxnSpPr>
            <p:nvPr/>
          </p:nvCxnSpPr>
          <p:spPr>
            <a:xfrm flipV="1">
              <a:off x="3623954" y="4256993"/>
              <a:ext cx="2563090" cy="1086900"/>
            </a:xfrm>
            <a:prstGeom prst="bentConnector3">
              <a:avLst>
                <a:gd name="adj1" fmla="val 23896"/>
              </a:avLst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889FCE5D-93FF-E04E-8662-2B90DF0E06F1}"/>
                </a:ext>
              </a:extLst>
            </p:cNvPr>
            <p:cNvGrpSpPr/>
            <p:nvPr/>
          </p:nvGrpSpPr>
          <p:grpSpPr>
            <a:xfrm>
              <a:off x="6187044" y="1836723"/>
              <a:ext cx="4667003" cy="4444703"/>
              <a:chOff x="6187044" y="1717972"/>
              <a:chExt cx="4667003" cy="4444703"/>
            </a:xfrm>
          </p:grpSpPr>
          <p:sp>
            <p:nvSpPr>
              <p:cNvPr id="23" name="모서리가 둥근 직사각형 22">
                <a:extLst>
                  <a:ext uri="{FF2B5EF4-FFF2-40B4-BE49-F238E27FC236}">
                    <a16:creationId xmlns:a16="http://schemas.microsoft.com/office/drawing/2014/main" id="{B8DA6700-9E66-AC44-A48F-B19D5F80EDBB}"/>
                  </a:ext>
                </a:extLst>
              </p:cNvPr>
              <p:cNvSpPr/>
              <p:nvPr/>
            </p:nvSpPr>
            <p:spPr>
              <a:xfrm>
                <a:off x="6187044" y="2113808"/>
                <a:ext cx="4667003" cy="4048867"/>
              </a:xfrm>
              <a:prstGeom prst="roundRect">
                <a:avLst/>
              </a:prstGeom>
              <a:noFill/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b="1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A4C06AB-6303-D64C-9BA1-A3EB68DA753A}"/>
                  </a:ext>
                </a:extLst>
              </p:cNvPr>
              <p:cNvSpPr txBox="1"/>
              <p:nvPr/>
            </p:nvSpPr>
            <p:spPr>
              <a:xfrm>
                <a:off x="6384149" y="1717972"/>
                <a:ext cx="16618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b="1" dirty="0" err="1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TinyProcesser</a:t>
                </a:r>
                <a:endParaRPr kumimoji="1" lang="ko-KR" altLang="en-US" b="1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D1087353-73C2-6D49-85F8-87A3C1E9E05D}"/>
                  </a:ext>
                </a:extLst>
              </p:cNvPr>
              <p:cNvSpPr/>
              <p:nvPr/>
            </p:nvSpPr>
            <p:spPr>
              <a:xfrm>
                <a:off x="6552877" y="2495388"/>
                <a:ext cx="1204183" cy="1204183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b="1" dirty="0">
                    <a:solidFill>
                      <a:schemeClr val="tx1"/>
                    </a:solidFill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Graph</a:t>
                </a:r>
                <a:endParaRPr kumimoji="1" lang="ko-KR" altLang="en-US" b="1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15AE7097-FF0A-E84C-A5E4-FF27206D2974}"/>
                  </a:ext>
                </a:extLst>
              </p:cNvPr>
              <p:cNvSpPr/>
              <p:nvPr/>
            </p:nvSpPr>
            <p:spPr>
              <a:xfrm>
                <a:off x="6552876" y="4329031"/>
                <a:ext cx="1204183" cy="1204183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b="1" dirty="0">
                    <a:solidFill>
                      <a:schemeClr val="tx1"/>
                    </a:solidFill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Topic</a:t>
                </a:r>
                <a:endParaRPr kumimoji="1" lang="ko-KR" altLang="en-US" b="1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sp>
          <p:nvSpPr>
            <p:cNvPr id="48" name="모서리가 둥근 직사각형 47">
              <a:extLst>
                <a:ext uri="{FF2B5EF4-FFF2-40B4-BE49-F238E27FC236}">
                  <a16:creationId xmlns:a16="http://schemas.microsoft.com/office/drawing/2014/main" id="{1DBFAA3C-B681-9B47-9D03-6768CA5DAB74}"/>
                </a:ext>
              </a:extLst>
            </p:cNvPr>
            <p:cNvSpPr/>
            <p:nvPr/>
          </p:nvSpPr>
          <p:spPr>
            <a:xfrm>
              <a:off x="924620" y="1809439"/>
              <a:ext cx="10095681" cy="4579483"/>
            </a:xfrm>
            <a:prstGeom prst="round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1A7A9020-359C-FB45-8AE5-D4CF58F0348E}"/>
              </a:ext>
            </a:extLst>
          </p:cNvPr>
          <p:cNvGrpSpPr/>
          <p:nvPr/>
        </p:nvGrpSpPr>
        <p:grpSpPr>
          <a:xfrm>
            <a:off x="9355871" y="2590388"/>
            <a:ext cx="869797" cy="3217330"/>
            <a:chOff x="9355871" y="2590388"/>
            <a:chExt cx="869797" cy="321733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BD8C03A-E33C-954A-B0DB-4EA0BA5DA034}"/>
                </a:ext>
              </a:extLst>
            </p:cNvPr>
            <p:cNvSpPr/>
            <p:nvPr/>
          </p:nvSpPr>
          <p:spPr>
            <a:xfrm>
              <a:off x="9355873" y="2590388"/>
              <a:ext cx="869795" cy="64346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D99CE8A-5A20-0246-A588-98678473B97B}"/>
                </a:ext>
              </a:extLst>
            </p:cNvPr>
            <p:cNvSpPr/>
            <p:nvPr/>
          </p:nvSpPr>
          <p:spPr>
            <a:xfrm>
              <a:off x="9355872" y="3233854"/>
              <a:ext cx="869795" cy="64346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08C03FC-5B51-8D49-9C55-E9A9426A4094}"/>
                </a:ext>
              </a:extLst>
            </p:cNvPr>
            <p:cNvSpPr/>
            <p:nvPr/>
          </p:nvSpPr>
          <p:spPr>
            <a:xfrm>
              <a:off x="9355871" y="3877320"/>
              <a:ext cx="869795" cy="64346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D05BC022-359A-064B-B616-69011EBDE5CD}"/>
                </a:ext>
              </a:extLst>
            </p:cNvPr>
            <p:cNvSpPr/>
            <p:nvPr/>
          </p:nvSpPr>
          <p:spPr>
            <a:xfrm>
              <a:off x="9355871" y="4520786"/>
              <a:ext cx="869795" cy="64346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84876AB7-0A54-9A44-94FE-15C361686835}"/>
                </a:ext>
              </a:extLst>
            </p:cNvPr>
            <p:cNvSpPr/>
            <p:nvPr/>
          </p:nvSpPr>
          <p:spPr>
            <a:xfrm>
              <a:off x="9355871" y="5164252"/>
              <a:ext cx="869795" cy="64346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ECC424A-6EED-374B-8DA7-B6F1113FE1B9}"/>
              </a:ext>
            </a:extLst>
          </p:cNvPr>
          <p:cNvCxnSpPr>
            <a:stCxn id="23" idx="1"/>
          </p:cNvCxnSpPr>
          <p:nvPr/>
        </p:nvCxnSpPr>
        <p:spPr>
          <a:xfrm>
            <a:off x="6310583" y="4233242"/>
            <a:ext cx="3045288" cy="19559"/>
          </a:xfrm>
          <a:prstGeom prst="straightConnector1">
            <a:avLst/>
          </a:prstGeom>
          <a:ln w="28575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C163E0B-DC78-CB4E-B33E-FA0F5F02EBFD}"/>
              </a:ext>
            </a:extLst>
          </p:cNvPr>
          <p:cNvSpPr txBox="1"/>
          <p:nvPr/>
        </p:nvSpPr>
        <p:spPr>
          <a:xfrm>
            <a:off x="9308520" y="2271730"/>
            <a:ext cx="964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dataset</a:t>
            </a:r>
            <a:endParaRPr kumimoji="1" lang="ko-KR" altLang="en-US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75880D-A23D-654E-A203-6C6B2AE0ACC8}"/>
              </a:ext>
            </a:extLst>
          </p:cNvPr>
          <p:cNvSpPr txBox="1"/>
          <p:nvPr/>
        </p:nvSpPr>
        <p:spPr>
          <a:xfrm>
            <a:off x="4350071" y="3882907"/>
            <a:ext cx="932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targets</a:t>
            </a:r>
            <a:endParaRPr kumimoji="1" lang="ko-KR" altLang="en-US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10EB78-FC31-164A-A74F-1BEFE5FF07F0}"/>
              </a:ext>
            </a:extLst>
          </p:cNvPr>
          <p:cNvSpPr txBox="1"/>
          <p:nvPr/>
        </p:nvSpPr>
        <p:spPr>
          <a:xfrm>
            <a:off x="7434687" y="3890763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본문</a:t>
            </a:r>
            <a: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R" altLang="en-US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언어</a:t>
            </a:r>
            <a: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endParaRPr kumimoji="1" lang="ko-KR" altLang="en-US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5839767-976B-FC4A-AA6B-5738E8CA54C8}"/>
              </a:ext>
            </a:extLst>
          </p:cNvPr>
          <p:cNvGrpSpPr/>
          <p:nvPr/>
        </p:nvGrpSpPr>
        <p:grpSpPr>
          <a:xfrm>
            <a:off x="4429130" y="4286435"/>
            <a:ext cx="1698537" cy="973521"/>
            <a:chOff x="7876590" y="5591850"/>
            <a:chExt cx="3300413" cy="772928"/>
          </a:xfrm>
        </p:grpSpPr>
        <p:sp>
          <p:nvSpPr>
            <p:cNvPr id="35" name="모서리가 둥근 직사각형 34">
              <a:extLst>
                <a:ext uri="{FF2B5EF4-FFF2-40B4-BE49-F238E27FC236}">
                  <a16:creationId xmlns:a16="http://schemas.microsoft.com/office/drawing/2014/main" id="{691FF765-333E-D048-B51E-FC88E8B66EE9}"/>
                </a:ext>
              </a:extLst>
            </p:cNvPr>
            <p:cNvSpPr/>
            <p:nvPr/>
          </p:nvSpPr>
          <p:spPr>
            <a:xfrm>
              <a:off x="7876590" y="5817638"/>
              <a:ext cx="3300413" cy="547140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ko-KR" altLang="en-US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링크</a:t>
              </a:r>
              <a:r>
                <a:rPr lang="en-US" altLang="ko-KR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,</a:t>
              </a:r>
              <a:r>
                <a:rPr lang="ko-KR" altLang="en-US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제목</a:t>
              </a:r>
              <a:r>
                <a:rPr lang="en-US" altLang="ko-KR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,</a:t>
              </a:r>
              <a:r>
                <a:rPr lang="ko-KR" altLang="en-US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본문</a:t>
              </a:r>
              <a:r>
                <a:rPr lang="en-US" altLang="ko-KR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날짜</a:t>
              </a:r>
              <a:r>
                <a:rPr lang="en-US" altLang="ko-KR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,</a:t>
              </a:r>
              <a:r>
                <a:rPr lang="ko-KR" altLang="en-US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</a:t>
              </a:r>
              <a:r>
                <a:rPr lang="ko-KR" altLang="en-US" sz="1200" dirty="0" err="1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검색어</a:t>
              </a:r>
              <a:r>
                <a:rPr lang="en-US" altLang="ko-KR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,</a:t>
              </a:r>
              <a:r>
                <a:rPr lang="ko-KR" altLang="en-US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언어</a:t>
              </a:r>
              <a:r>
                <a:rPr lang="en-US" altLang="ko-KR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상태</a:t>
              </a:r>
              <a:endParaRPr lang="en" altLang="ko-KR" sz="1200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9537749-8121-834A-B9E7-33398F05DBBC}"/>
                </a:ext>
              </a:extLst>
            </p:cNvPr>
            <p:cNvSpPr txBox="1"/>
            <p:nvPr/>
          </p:nvSpPr>
          <p:spPr>
            <a:xfrm>
              <a:off x="7908966" y="5591850"/>
              <a:ext cx="6386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News</a:t>
              </a:r>
              <a:endParaRPr kumimoji="1"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6533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제목 1">
            <a:extLst>
              <a:ext uri="{FF2B5EF4-FFF2-40B4-BE49-F238E27FC236}">
                <a16:creationId xmlns:a16="http://schemas.microsoft.com/office/drawing/2014/main" id="{D588D0E3-05EB-6D40-BC53-FE3A6C86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ko-KR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Workflow</a:t>
            </a:r>
            <a:endParaRPr kumimoji="1" lang="ko-KR" altLang="en-US" b="1" u="sng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F2C2EEF8-F4C3-044A-8D19-4E72B18167DE}"/>
              </a:ext>
            </a:extLst>
          </p:cNvPr>
          <p:cNvGrpSpPr/>
          <p:nvPr/>
        </p:nvGrpSpPr>
        <p:grpSpPr>
          <a:xfrm>
            <a:off x="591015" y="1862254"/>
            <a:ext cx="11117765" cy="3657600"/>
            <a:chOff x="591015" y="1862254"/>
            <a:chExt cx="11117765" cy="3657600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EB4C17A2-3370-F74D-9DC7-4D670DED3C11}"/>
                </a:ext>
              </a:extLst>
            </p:cNvPr>
            <p:cNvSpPr/>
            <p:nvPr/>
          </p:nvSpPr>
          <p:spPr>
            <a:xfrm>
              <a:off x="6096000" y="1862254"/>
              <a:ext cx="5612780" cy="3657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61" name="왼쪽으로 구부러진 화살표[C] 60">
              <a:extLst>
                <a:ext uri="{FF2B5EF4-FFF2-40B4-BE49-F238E27FC236}">
                  <a16:creationId xmlns:a16="http://schemas.microsoft.com/office/drawing/2014/main" id="{2CA3E9D7-9206-124F-90E4-5A93BB2FBB29}"/>
                </a:ext>
              </a:extLst>
            </p:cNvPr>
            <p:cNvSpPr/>
            <p:nvPr/>
          </p:nvSpPr>
          <p:spPr>
            <a:xfrm>
              <a:off x="591015" y="2520176"/>
              <a:ext cx="10292575" cy="2743200"/>
            </a:xfrm>
            <a:prstGeom prst="curvedLeftArrow">
              <a:avLst/>
            </a:prstGeom>
            <a:solidFill>
              <a:srgbClr val="4472C4">
                <a:alpha val="541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62" name="모서리가 둥근 직사각형 61">
              <a:extLst>
                <a:ext uri="{FF2B5EF4-FFF2-40B4-BE49-F238E27FC236}">
                  <a16:creationId xmlns:a16="http://schemas.microsoft.com/office/drawing/2014/main" id="{AC742336-6306-224D-9335-81499DED61C2}"/>
                </a:ext>
              </a:extLst>
            </p:cNvPr>
            <p:cNvSpPr/>
            <p:nvPr/>
          </p:nvSpPr>
          <p:spPr>
            <a:xfrm>
              <a:off x="838200" y="2297150"/>
              <a:ext cx="1416205" cy="769434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Data Load</a:t>
              </a:r>
              <a:endParaRPr kumimoji="1"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63" name="모서리가 둥근 직사각형 62">
              <a:extLst>
                <a:ext uri="{FF2B5EF4-FFF2-40B4-BE49-F238E27FC236}">
                  <a16:creationId xmlns:a16="http://schemas.microsoft.com/office/drawing/2014/main" id="{28283511-521A-9D42-A230-DF8CF50E7B12}"/>
                </a:ext>
              </a:extLst>
            </p:cNvPr>
            <p:cNvSpPr/>
            <p:nvPr/>
          </p:nvSpPr>
          <p:spPr>
            <a:xfrm>
              <a:off x="3363951" y="2297150"/>
              <a:ext cx="1910575" cy="769435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Preprocessing</a:t>
              </a:r>
              <a:endParaRPr kumimoji="1"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64" name="모서리가 둥근 직사각형 63">
              <a:extLst>
                <a:ext uri="{FF2B5EF4-FFF2-40B4-BE49-F238E27FC236}">
                  <a16:creationId xmlns:a16="http://schemas.microsoft.com/office/drawing/2014/main" id="{591621ED-3EC9-5043-9281-040371DA0812}"/>
                </a:ext>
              </a:extLst>
            </p:cNvPr>
            <p:cNvSpPr/>
            <p:nvPr/>
          </p:nvSpPr>
          <p:spPr>
            <a:xfrm>
              <a:off x="6384072" y="2297149"/>
              <a:ext cx="1910575" cy="769435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Candidate Extraction</a:t>
              </a:r>
              <a:endParaRPr kumimoji="1" lang="ko-KR" altLang="en-US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65" name="모서리가 둥근 직사각형 64">
              <a:extLst>
                <a:ext uri="{FF2B5EF4-FFF2-40B4-BE49-F238E27FC236}">
                  <a16:creationId xmlns:a16="http://schemas.microsoft.com/office/drawing/2014/main" id="{30278455-47B7-8341-95A2-610DE8B28AD6}"/>
                </a:ext>
              </a:extLst>
            </p:cNvPr>
            <p:cNvSpPr/>
            <p:nvPr/>
          </p:nvSpPr>
          <p:spPr>
            <a:xfrm>
              <a:off x="9404193" y="2297148"/>
              <a:ext cx="1910575" cy="769435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Candidate Filtering</a:t>
              </a:r>
              <a:endParaRPr kumimoji="1" lang="ko-KR" altLang="en-US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66" name="모서리가 둥근 직사각형 65">
              <a:extLst>
                <a:ext uri="{FF2B5EF4-FFF2-40B4-BE49-F238E27FC236}">
                  <a16:creationId xmlns:a16="http://schemas.microsoft.com/office/drawing/2014/main" id="{29738690-DE30-A540-9A44-3753FB203A96}"/>
                </a:ext>
              </a:extLst>
            </p:cNvPr>
            <p:cNvSpPr/>
            <p:nvPr/>
          </p:nvSpPr>
          <p:spPr>
            <a:xfrm>
              <a:off x="9443225" y="4244894"/>
              <a:ext cx="1910575" cy="769435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Count-based Ranking</a:t>
              </a:r>
              <a:endParaRPr kumimoji="1" lang="ko-KR" altLang="en-US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67" name="모서리가 둥근 직사각형 66">
              <a:extLst>
                <a:ext uri="{FF2B5EF4-FFF2-40B4-BE49-F238E27FC236}">
                  <a16:creationId xmlns:a16="http://schemas.microsoft.com/office/drawing/2014/main" id="{DF49B733-96BD-FB45-9646-D4DAF1130623}"/>
                </a:ext>
              </a:extLst>
            </p:cNvPr>
            <p:cNvSpPr/>
            <p:nvPr/>
          </p:nvSpPr>
          <p:spPr>
            <a:xfrm>
              <a:off x="6384072" y="4244894"/>
              <a:ext cx="1910575" cy="769435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Association analysis</a:t>
              </a:r>
              <a:endParaRPr kumimoji="1" lang="ko-KR" altLang="en-US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68" name="모서리가 둥근 직사각형 67">
              <a:extLst>
                <a:ext uri="{FF2B5EF4-FFF2-40B4-BE49-F238E27FC236}">
                  <a16:creationId xmlns:a16="http://schemas.microsoft.com/office/drawing/2014/main" id="{70599EE3-DD22-7A47-8FB7-4D524548106C}"/>
                </a:ext>
              </a:extLst>
            </p:cNvPr>
            <p:cNvSpPr/>
            <p:nvPr/>
          </p:nvSpPr>
          <p:spPr>
            <a:xfrm>
              <a:off x="3363951" y="4244894"/>
              <a:ext cx="1910575" cy="769435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Visualization</a:t>
              </a:r>
              <a:endParaRPr kumimoji="1"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cxnSp>
        <p:nvCxnSpPr>
          <p:cNvPr id="6" name="꺾인 연결선[E] 5">
            <a:extLst>
              <a:ext uri="{FF2B5EF4-FFF2-40B4-BE49-F238E27FC236}">
                <a16:creationId xmlns:a16="http://schemas.microsoft.com/office/drawing/2014/main" id="{EC5663A9-327E-0C4D-839E-241C61EB1E51}"/>
              </a:ext>
            </a:extLst>
          </p:cNvPr>
          <p:cNvCxnSpPr/>
          <p:nvPr/>
        </p:nvCxnSpPr>
        <p:spPr>
          <a:xfrm rot="16200000" flipH="1">
            <a:off x="8207297" y="4661209"/>
            <a:ext cx="2174488" cy="791737"/>
          </a:xfrm>
          <a:prstGeom prst="bentConnector3">
            <a:avLst>
              <a:gd name="adj1" fmla="val 99744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2B44397-E788-6747-898B-4A10590B2463}"/>
              </a:ext>
            </a:extLst>
          </p:cNvPr>
          <p:cNvSpPr txBox="1"/>
          <p:nvPr/>
        </p:nvSpPr>
        <p:spPr>
          <a:xfrm>
            <a:off x="9690410" y="5913489"/>
            <a:ext cx="13981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Bilingual</a:t>
            </a:r>
            <a:endParaRPr kumimoji="1" lang="ko-KR" altLang="en-US" sz="24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0507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B7B3C0-AFC2-5F47-8204-F79A287CC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Candidate Selection</a:t>
            </a:r>
            <a:endParaRPr kumimoji="1" lang="ko-KR" altLang="en-US" b="1" u="sng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5EA6FED-DC0D-5041-843A-03935FC304FE}"/>
              </a:ext>
            </a:extLst>
          </p:cNvPr>
          <p:cNvSpPr/>
          <p:nvPr/>
        </p:nvSpPr>
        <p:spPr>
          <a:xfrm>
            <a:off x="385949" y="1796263"/>
            <a:ext cx="10967851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한국어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soynlp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– </a:t>
            </a:r>
            <a:r>
              <a:rPr lang="en-US" altLang="ko-KR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LRNounExtractor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ver.2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영어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spacy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– NER(Named Entity Recognition) &amp; Noun chunk</a:t>
            </a:r>
            <a:endParaRPr lang="en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EFCE969-6E5E-E744-951D-10C9A9170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462" y="3429316"/>
            <a:ext cx="5299352" cy="2626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3B8331E-B86C-4447-BD1B-487C0A4AB75E}"/>
              </a:ext>
            </a:extLst>
          </p:cNvPr>
          <p:cNvSpPr txBox="1"/>
          <p:nvPr/>
        </p:nvSpPr>
        <p:spPr>
          <a:xfrm>
            <a:off x="385949" y="3032917"/>
            <a:ext cx="10230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NER</a:t>
            </a:r>
            <a:endParaRPr kumimoji="1" lang="ko-KR" altLang="en-US" sz="2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352DEA9-BD6C-2142-AC8C-C48744707C63}"/>
              </a:ext>
            </a:extLst>
          </p:cNvPr>
          <p:cNvGrpSpPr/>
          <p:nvPr/>
        </p:nvGrpSpPr>
        <p:grpSpPr>
          <a:xfrm>
            <a:off x="6351188" y="3232972"/>
            <a:ext cx="5840812" cy="1997334"/>
            <a:chOff x="6351188" y="3232972"/>
            <a:chExt cx="5840812" cy="1997334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F1995E0F-A57D-A045-A603-271DE3060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80757" y="3232972"/>
              <a:ext cx="2911243" cy="1997334"/>
            </a:xfrm>
            <a:prstGeom prst="rect">
              <a:avLst/>
            </a:prstGeom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CA30FC64-8625-B748-B7C0-D8241948B9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99" t="5335" r="9603" b="-685"/>
            <a:stretch/>
          </p:blipFill>
          <p:spPr bwMode="auto">
            <a:xfrm>
              <a:off x="6351188" y="3232972"/>
              <a:ext cx="3034995" cy="19973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EDE015C-D140-1D49-914D-E4E458E90111}"/>
              </a:ext>
            </a:extLst>
          </p:cNvPr>
          <p:cNvSpPr txBox="1"/>
          <p:nvPr/>
        </p:nvSpPr>
        <p:spPr>
          <a:xfrm>
            <a:off x="10727261" y="5230306"/>
            <a:ext cx="15440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>
                <a:solidFill>
                  <a:schemeClr val="bg2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Spacy 2.0 performance</a:t>
            </a:r>
            <a:endParaRPr kumimoji="1" lang="ko-KR" altLang="en-US" sz="1000" dirty="0">
              <a:solidFill>
                <a:schemeClr val="bg2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7364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4F4806-CA08-1F41-ADE5-78ADC207D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u="sng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Visualize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9BEACF-530B-674F-B8D2-70B6B38B2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Wordcloud</a:t>
            </a:r>
            <a:endParaRPr kumimoji="1" lang="en-US" altLang="ko-KR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1"/>
            <a:r>
              <a:rPr kumimoji="1" lang="en-US" altLang="ko-KR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wordcloud</a:t>
            </a:r>
            <a:endParaRPr kumimoji="1" lang="en-US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Network</a:t>
            </a:r>
          </a:p>
          <a:p>
            <a:pPr lvl="1">
              <a:lnSpc>
                <a:spcPct val="100000"/>
              </a:lnSpc>
            </a:pPr>
            <a:r>
              <a:rPr kumimoji="1" lang="en-US" altLang="ko-KR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Networkx</a:t>
            </a:r>
            <a:endParaRPr kumimoji="1" lang="en-US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+ </a:t>
            </a:r>
            <a:r>
              <a:rPr kumimoji="1" lang="en-US" altLang="ko-KR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pyvis</a:t>
            </a:r>
            <a:endParaRPr kumimoji="1" lang="en-US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+ ?</a:t>
            </a:r>
          </a:p>
          <a:p>
            <a:pPr lvl="1">
              <a:lnSpc>
                <a:spcPct val="150000"/>
              </a:lnSpc>
            </a:pPr>
            <a:endParaRPr kumimoji="1"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052" name="Picture 4" descr="Pyvis: Visualize Interactive Network Graphs in Python | by Khuyen Tran |  Jun, 2021 | Towards Data Science">
            <a:extLst>
              <a:ext uri="{FF2B5EF4-FFF2-40B4-BE49-F238E27FC236}">
                <a16:creationId xmlns:a16="http://schemas.microsoft.com/office/drawing/2014/main" id="{B0018A28-A832-FE4F-8323-2A92A5C99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1390" y="-251004"/>
            <a:ext cx="4974295" cy="4153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내용 개체 틀 4">
            <a:extLst>
              <a:ext uri="{FF2B5EF4-FFF2-40B4-BE49-F238E27FC236}">
                <a16:creationId xmlns:a16="http://schemas.microsoft.com/office/drawing/2014/main" id="{B838362F-43C4-E14D-9B24-2D391A274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611" y="230188"/>
            <a:ext cx="4470400" cy="2921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DB3373F-3343-0944-9DD6-3F15950A7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2193" y="3767317"/>
            <a:ext cx="4470401" cy="265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360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87</Words>
  <Application>Microsoft Macintosh PowerPoint</Application>
  <PresentationFormat>와이드스크린</PresentationFormat>
  <Paragraphs>42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NanumBarunGothic</vt:lpstr>
      <vt:lpstr>Arial</vt:lpstr>
      <vt:lpstr>Office 테마</vt:lpstr>
      <vt:lpstr>Minicycle.en</vt:lpstr>
      <vt:lpstr>Self</vt:lpstr>
      <vt:lpstr>Tenders</vt:lpstr>
      <vt:lpstr>PowerPoint 프레젠테이션</vt:lpstr>
      <vt:lpstr>Architecture</vt:lpstr>
      <vt:lpstr>Workflow</vt:lpstr>
      <vt:lpstr>Candidate Selection</vt:lpstr>
      <vt:lpstr>Visualize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Minicycle.en</dc:title>
  <dc:creator>Microsoft Office User</dc:creator>
  <cp:lastModifiedBy>Microsoft Office User</cp:lastModifiedBy>
  <cp:revision>14</cp:revision>
  <dcterms:created xsi:type="dcterms:W3CDTF">2021-07-29T05:53:40Z</dcterms:created>
  <dcterms:modified xsi:type="dcterms:W3CDTF">2021-07-30T05:10:50Z</dcterms:modified>
</cp:coreProperties>
</file>

<file path=docProps/thumbnail.jpeg>
</file>